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16"/>
  </p:notesMasterIdLst>
  <p:handoutMasterIdLst>
    <p:handoutMasterId r:id="rId17"/>
  </p:handoutMasterIdLst>
  <p:sldIdLst>
    <p:sldId id="302" r:id="rId3"/>
    <p:sldId id="303" r:id="rId4"/>
    <p:sldId id="304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3" r:id="rId13"/>
    <p:sldId id="312" r:id="rId14"/>
    <p:sldId id="314" r:id="rId15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00FF"/>
    <a:srgbClr val="0BD760"/>
    <a:srgbClr val="D336C4"/>
    <a:srgbClr val="004E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467"/>
  </p:normalViewPr>
  <p:slideViewPr>
    <p:cSldViewPr snapToGrid="0" snapToObjects="1">
      <p:cViewPr varScale="1">
        <p:scale>
          <a:sx n="119" d="100"/>
          <a:sy n="119" d="100"/>
        </p:scale>
        <p:origin x="4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71B4D89-5D3E-934C-858E-6F8196581C40}" type="datetimeFigureOut">
              <a:rPr lang="en-US"/>
              <a:pPr>
                <a:defRPr/>
              </a:pPr>
              <a:t>10/6/17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649D1FF-C27B-EA43-B864-151C472933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A822325-3BD3-2C4E-B58E-9ACDD2E98A6C}" type="datetimeFigureOut">
              <a:rPr lang="en-US"/>
              <a:pPr>
                <a:defRPr/>
              </a:pPr>
              <a:t>10/6/17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noProof="0" smtClean="0"/>
              <a:t>Click to edit Master text styles</a:t>
            </a:r>
          </a:p>
          <a:p>
            <a:pPr lvl="1"/>
            <a:r>
              <a:rPr lang="en-AU" noProof="0" smtClean="0"/>
              <a:t>Second level</a:t>
            </a:r>
          </a:p>
          <a:p>
            <a:pPr lvl="2"/>
            <a:r>
              <a:rPr lang="en-AU" noProof="0" smtClean="0"/>
              <a:t>Third level</a:t>
            </a:r>
          </a:p>
          <a:p>
            <a:pPr lvl="3"/>
            <a:r>
              <a:rPr lang="en-AU" noProof="0" smtClean="0"/>
              <a:t>Fourth level</a:t>
            </a:r>
          </a:p>
          <a:p>
            <a:pPr lvl="4"/>
            <a:r>
              <a:rPr lang="en-AU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44B5322-4CE8-B642-B32B-1F3E83E330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350" y="5661025"/>
            <a:ext cx="569913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148263" y="5014371"/>
            <a:ext cx="19446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x-none" dirty="0" smtClean="0">
                <a:solidFill>
                  <a:schemeClr val="bg1"/>
                </a:solidFill>
              </a:rPr>
              <a:t>@</a:t>
            </a:r>
            <a:r>
              <a:rPr lang="en-US" altLang="x-none" dirty="0" err="1" smtClean="0">
                <a:solidFill>
                  <a:schemeClr val="bg1"/>
                </a:solidFill>
              </a:rPr>
              <a:t>MonashBioinfo</a:t>
            </a:r>
            <a:endParaRPr lang="en-US" altLang="x-none" dirty="0" smtClean="0">
              <a:solidFill>
                <a:schemeClr val="bg1"/>
              </a:solidFill>
            </a:endParaRPr>
          </a:p>
        </p:txBody>
      </p:sp>
      <p:pic>
        <p:nvPicPr>
          <p:cNvPr id="8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6342063"/>
            <a:ext cx="5048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5148263" y="5719763"/>
            <a:ext cx="40338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x-none" smtClean="0">
                <a:solidFill>
                  <a:schemeClr val="bg1"/>
                </a:solidFill>
              </a:rPr>
              <a:t>Bioinformatics.platform@monash.edu</a:t>
            </a:r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5148263" y="6403975"/>
            <a:ext cx="3902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x-none" smtClean="0">
                <a:solidFill>
                  <a:schemeClr val="bg1"/>
                </a:solidFill>
              </a:rPr>
              <a:t>http://</a:t>
            </a:r>
            <a:r>
              <a:rPr lang="en-US" altLang="x-none" dirty="0" err="1" smtClean="0">
                <a:solidFill>
                  <a:schemeClr val="bg1"/>
                </a:solidFill>
              </a:rPr>
              <a:t>bioinformatics.erc.monash.edu</a:t>
            </a:r>
            <a:endParaRPr lang="en-US" altLang="x-none" dirty="0" smtClean="0">
              <a:solidFill>
                <a:schemeClr val="bg1"/>
              </a:solidFill>
            </a:endParaRPr>
          </a:p>
        </p:txBody>
      </p:sp>
      <p:pic>
        <p:nvPicPr>
          <p:cNvPr id="11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4899324"/>
            <a:ext cx="566738" cy="568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7396163" y="0"/>
            <a:ext cx="1747837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altLang="x-none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rial Narrow" charset="0"/>
                <a:ea typeface="Arial Narrow" charset="0"/>
                <a:cs typeface="Arial Narrow" charset="0"/>
              </a:rPr>
              <a:t>MONASH</a:t>
            </a:r>
            <a:r>
              <a:rPr lang="en-GB" altLang="x-none" baseline="30000" dirty="0" smtClean="0">
                <a:latin typeface="Arial Narrow" charset="0"/>
                <a:ea typeface="Arial Narrow" charset="0"/>
                <a:cs typeface="Arial Narrow" charset="0"/>
              </a:rPr>
              <a:t/>
            </a:r>
            <a:br>
              <a:rPr lang="en-GB" altLang="x-none" baseline="30000" dirty="0" smtClean="0">
                <a:latin typeface="Arial Narrow" charset="0"/>
                <a:ea typeface="Arial Narrow" charset="0"/>
                <a:cs typeface="Arial Narrow" charset="0"/>
              </a:rPr>
            </a:br>
            <a:r>
              <a:rPr lang="en-GB" altLang="x-none" dirty="0" smtClean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BIOINFORMATICS </a:t>
            </a:r>
          </a:p>
          <a:p>
            <a:pPr eaLnBrk="1" hangingPunct="1">
              <a:defRPr/>
            </a:pPr>
            <a:r>
              <a:rPr lang="en-GB" altLang="x-none" dirty="0" smtClean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PLATFORM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274290" y="2130425"/>
            <a:ext cx="5352240" cy="1470025"/>
          </a:xfrm>
          <a:prstGeom prst="rect">
            <a:avLst/>
          </a:prstGeom>
        </p:spPr>
        <p:txBody>
          <a:bodyPr anchor="ctr"/>
          <a:lstStyle>
            <a:lvl1pPr algn="l">
              <a:defRPr sz="3000" baseline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74290" y="3613923"/>
            <a:ext cx="5352240" cy="63318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>
                <a:solidFill>
                  <a:schemeClr val="bg1"/>
                </a:solidFill>
                <a:latin typeface="Arial Narrow"/>
                <a:cs typeface="Arial Narrow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 txBox="1">
            <a:spLocks/>
          </p:cNvSpPr>
          <p:nvPr/>
        </p:nvSpPr>
        <p:spPr>
          <a:xfrm>
            <a:off x="4076700" y="6356350"/>
            <a:ext cx="990600" cy="365125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fld id="{935FE287-A583-304C-9299-BB70FEE67AB4}" type="slidenum">
              <a:rPr lang="en-US" altLang="x-none" sz="2400" smtClean="0">
                <a:latin typeface="Arial Narrow" charset="0"/>
                <a:ea typeface="Arial Narrow" charset="0"/>
                <a:cs typeface="Arial Narrow" charset="0"/>
              </a:rPr>
              <a:pPr algn="ctr" eaLnBrk="1" hangingPunct="1">
                <a:defRPr/>
              </a:pPr>
              <a:t>‹#›</a:t>
            </a:fld>
            <a:endParaRPr lang="en-US" altLang="x-none" sz="2400" smtClean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8054975" y="6384925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x-none" altLang="x-none" smtClean="0">
              <a:latin typeface="Calibri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41896"/>
            <a:ext cx="8229600" cy="510825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 txBox="1">
            <a:spLocks/>
          </p:cNvSpPr>
          <p:nvPr/>
        </p:nvSpPr>
        <p:spPr>
          <a:xfrm>
            <a:off x="4076700" y="6356350"/>
            <a:ext cx="990600" cy="365125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fld id="{CE3A5B74-32CB-3842-A3A4-1B15FFD55DDA}" type="slidenum">
              <a:rPr lang="en-US" altLang="x-none" sz="2400" smtClean="0">
                <a:latin typeface="Arial Narrow" charset="0"/>
                <a:ea typeface="Arial Narrow" charset="0"/>
                <a:cs typeface="Arial Narrow" charset="0"/>
              </a:rPr>
              <a:pPr algn="ctr" eaLnBrk="1" hangingPunct="1">
                <a:defRPr/>
              </a:pPr>
              <a:t>‹#›</a:t>
            </a:fld>
            <a:endParaRPr lang="en-US" altLang="x-none" sz="2400" smtClean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41896"/>
            <a:ext cx="8229600" cy="510825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31260"/>
            <a:ext cx="8319621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6"/>
          <p:cNvSpPr txBox="1">
            <a:spLocks/>
          </p:cNvSpPr>
          <p:nvPr/>
        </p:nvSpPr>
        <p:spPr>
          <a:xfrm>
            <a:off x="4076700" y="6356350"/>
            <a:ext cx="990600" cy="365125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fld id="{E2998347-5DD6-5941-B7CE-FF3BD0F5C4CF}" type="slidenum">
              <a:rPr lang="en-US" altLang="x-none" sz="2400" smtClean="0">
                <a:latin typeface="Arial Narrow" charset="0"/>
                <a:ea typeface="Arial Narrow" charset="0"/>
                <a:cs typeface="Arial Narrow" charset="0"/>
              </a:rPr>
              <a:pPr algn="ctr" eaLnBrk="1" hangingPunct="1">
                <a:defRPr/>
              </a:pPr>
              <a:t>‹#›</a:t>
            </a:fld>
            <a:endParaRPr lang="en-US" altLang="x-none" sz="2400" smtClean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896"/>
            <a:ext cx="8229600" cy="510825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3126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3126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&amp;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6"/>
          <p:cNvSpPr txBox="1">
            <a:spLocks/>
          </p:cNvSpPr>
          <p:nvPr/>
        </p:nvSpPr>
        <p:spPr>
          <a:xfrm>
            <a:off x="4076700" y="6356350"/>
            <a:ext cx="990600" cy="365125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fld id="{DC372F53-EF42-3D48-80A9-8E445ED6D120}" type="slidenum">
              <a:rPr lang="en-US" altLang="x-none" sz="2400" smtClean="0">
                <a:latin typeface="Arial Narrow" charset="0"/>
                <a:ea typeface="Arial Narrow" charset="0"/>
                <a:cs typeface="Arial Narrow" charset="0"/>
              </a:rPr>
              <a:pPr algn="ctr" eaLnBrk="1" hangingPunct="1">
                <a:defRPr/>
              </a:pPr>
              <a:t>‹#›</a:t>
            </a:fld>
            <a:endParaRPr lang="en-US" altLang="x-none" sz="2400" smtClean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>
          <a:xfrm>
            <a:off x="3286278" y="1240077"/>
            <a:ext cx="5511828" cy="45918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896"/>
            <a:ext cx="8229600" cy="510825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57200" y="1240077"/>
            <a:ext cx="2484666" cy="4591839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/>
            </a:lvl2pPr>
            <a:lvl3pPr marL="1143000" indent="-228600">
              <a:buFont typeface="Wingdings" charset="2"/>
              <a:buChar char="§"/>
              <a:defRPr sz="1800"/>
            </a:lvl3pPr>
            <a:lvl4pPr>
              <a:defRPr sz="1600"/>
            </a:lvl4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 txBox="1">
            <a:spLocks/>
          </p:cNvSpPr>
          <p:nvPr/>
        </p:nvSpPr>
        <p:spPr>
          <a:xfrm>
            <a:off x="4076700" y="6356350"/>
            <a:ext cx="990600" cy="365125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fld id="{A7B3CB33-52D7-144C-A4F1-F3D0EA284984}" type="slidenum">
              <a:rPr lang="en-US" altLang="x-none" sz="2400" smtClean="0">
                <a:latin typeface="Arial Narrow" charset="0"/>
                <a:ea typeface="Arial Narrow" charset="0"/>
                <a:cs typeface="Arial Narrow" charset="0"/>
              </a:rPr>
              <a:pPr algn="ctr" eaLnBrk="1" hangingPunct="1">
                <a:defRPr/>
              </a:pPr>
              <a:t>‹#›</a:t>
            </a:fld>
            <a:endParaRPr lang="en-US" altLang="x-none" sz="2400" smtClean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1" name="Picture Placeholder 2"/>
          <p:cNvSpPr>
            <a:spLocks noGrp="1"/>
          </p:cNvSpPr>
          <p:nvPr>
            <p:ph type="pic" idx="1"/>
          </p:nvPr>
        </p:nvSpPr>
        <p:spPr>
          <a:xfrm>
            <a:off x="509445" y="1290181"/>
            <a:ext cx="8288662" cy="4612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5607" y="141896"/>
            <a:ext cx="8332500" cy="487491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 txBox="1">
            <a:spLocks/>
          </p:cNvSpPr>
          <p:nvPr/>
        </p:nvSpPr>
        <p:spPr>
          <a:xfrm>
            <a:off x="4076700" y="6356350"/>
            <a:ext cx="990600" cy="365125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fld id="{00417696-4A62-C747-BA40-648A22FD92DF}" type="slidenum">
              <a:rPr lang="en-US" altLang="x-none" sz="2400" smtClean="0">
                <a:latin typeface="Arial Narrow" charset="0"/>
                <a:ea typeface="Arial Narrow" charset="0"/>
                <a:cs typeface="Arial Narrow" charset="0"/>
              </a:rPr>
              <a:pPr algn="ctr" eaLnBrk="1" hangingPunct="1">
                <a:defRPr/>
              </a:pPr>
              <a:t>‹#›</a:t>
            </a:fld>
            <a:endParaRPr lang="en-US" altLang="x-none" sz="2400" smtClean="0">
              <a:latin typeface="Arial Narrow" charset="0"/>
              <a:ea typeface="Arial Narrow" charset="0"/>
              <a:cs typeface="Arial Narrow" charset="0"/>
            </a:endParaRPr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5419725"/>
            <a:ext cx="69850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963" y="5411788"/>
            <a:ext cx="903287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98500" y="5588000"/>
            <a:ext cx="1816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x-none" smtClean="0">
                <a:latin typeface="Calibri" charset="0"/>
              </a:rPr>
              <a:t>@MonashBioinfo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963" y="5476875"/>
            <a:ext cx="601662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3503613" y="5419725"/>
            <a:ext cx="38846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x-none" smtClean="0">
                <a:latin typeface="Calibri" charset="0"/>
              </a:rPr>
              <a:t>Bioinformatics.platform@monash.edu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4279900" y="5719763"/>
            <a:ext cx="3740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x-none" smtClean="0">
                <a:latin typeface="Calibri" charset="0"/>
              </a:rPr>
              <a:t>http://bioinformatics.erc.monash.edu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41896"/>
            <a:ext cx="8229600" cy="510825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31261"/>
            <a:ext cx="8319621" cy="4179984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8" Type="http://schemas.openxmlformats.org/officeDocument/2006/relationships/image" Target="../media/image1.jpg"/><Relationship Id="rId9" Type="http://schemas.openxmlformats.org/officeDocument/2006/relationships/image" Target="../media/image6.jpe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00000"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 templates-1-standard-FINAL-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</p:sldLayoutIdLst>
  <p:hf sldNum="0"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 l="-100000"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C4F0195-FF49-E34E-BBB7-0ACFD5A7E7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3075" name="Picture 3" descr="PPT templates-1-standard-covers-3-1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</p:sldLayoutIdLst>
  <p:hf sldNum="0"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ctrTitle"/>
          </p:nvPr>
        </p:nvSpPr>
        <p:spPr bwMode="auto">
          <a:xfrm>
            <a:off x="274638" y="1055388"/>
            <a:ext cx="5351462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 smtClean="0">
                <a:latin typeface="Arial Narrow" charset="0"/>
                <a:ea typeface="Arial Narrow" charset="0"/>
                <a:cs typeface="Arial Narrow" charset="0"/>
              </a:rPr>
              <a:t>Introducing R </a:t>
            </a:r>
            <a:endParaRPr lang="en-US" altLang="en-US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2290" name="Subtitle 2"/>
          <p:cNvSpPr>
            <a:spLocks noGrp="1"/>
          </p:cNvSpPr>
          <p:nvPr>
            <p:ph type="subTitle" idx="1"/>
          </p:nvPr>
        </p:nvSpPr>
        <p:spPr bwMode="auto">
          <a:xfrm>
            <a:off x="274638" y="2208706"/>
            <a:ext cx="5351462" cy="6334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 smtClean="0">
                <a:latin typeface="Arial Narrow" charset="0"/>
                <a:ea typeface="Arial Narrow" charset="0"/>
                <a:cs typeface="Arial Narrow" charset="0"/>
              </a:rPr>
              <a:t>Intro to R Workshop </a:t>
            </a:r>
            <a:r>
              <a:rPr lang="mr-IN" altLang="en-US" dirty="0" smtClean="0">
                <a:latin typeface="Arial Narrow" charset="0"/>
                <a:ea typeface="Arial Narrow" charset="0"/>
                <a:cs typeface="Arial Narrow" charset="0"/>
              </a:rPr>
              <a:t>–</a:t>
            </a:r>
            <a:r>
              <a:rPr lang="en-US" altLang="en-US" dirty="0" smtClean="0">
                <a:latin typeface="Arial Narrow" charset="0"/>
                <a:ea typeface="Arial Narrow" charset="0"/>
                <a:cs typeface="Arial Narrow" charset="0"/>
              </a:rPr>
              <a:t> Alfred Campus October 19 2017</a:t>
            </a:r>
            <a:endParaRPr lang="en-US" altLang="en-US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 bwMode="auto">
          <a:xfrm>
            <a:off x="274638" y="2842119"/>
            <a:ext cx="8548086" cy="63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AU" altLang="en-US" dirty="0" smtClean="0">
                <a:latin typeface="Arial Narrow" charset="0"/>
                <a:ea typeface="Arial Narrow" charset="0"/>
                <a:cs typeface="Arial Narrow" charset="0"/>
              </a:rPr>
              <a:t>Trainers </a:t>
            </a:r>
            <a:r>
              <a:rPr lang="mr-IN" altLang="en-US" dirty="0" smtClean="0">
                <a:latin typeface="Arial Narrow" charset="0"/>
                <a:ea typeface="Arial Narrow" charset="0"/>
                <a:cs typeface="Arial Narrow" charset="0"/>
              </a:rPr>
              <a:t>–</a:t>
            </a:r>
            <a:r>
              <a:rPr lang="en-AU" altLang="en-US" dirty="0" smtClean="0">
                <a:latin typeface="Arial Narrow" charset="0"/>
                <a:ea typeface="Arial Narrow" charset="0"/>
                <a:cs typeface="Arial Narrow" charset="0"/>
              </a:rPr>
              <a:t> Adele </a:t>
            </a:r>
            <a:r>
              <a:rPr lang="en-AU" altLang="en-US" dirty="0" err="1" smtClean="0">
                <a:latin typeface="Arial Narrow" charset="0"/>
                <a:ea typeface="Arial Narrow" charset="0"/>
                <a:cs typeface="Arial Narrow" charset="0"/>
              </a:rPr>
              <a:t>Barugahare</a:t>
            </a:r>
            <a:r>
              <a:rPr lang="en-AU" altLang="en-US" dirty="0" smtClean="0">
                <a:latin typeface="Arial Narrow" charset="0"/>
                <a:ea typeface="Arial Narrow" charset="0"/>
                <a:cs typeface="Arial Narrow" charset="0"/>
              </a:rPr>
              <a:t>, Haroon </a:t>
            </a:r>
            <a:r>
              <a:rPr lang="en-AU" altLang="en-US" dirty="0" err="1" smtClean="0">
                <a:latin typeface="Arial Narrow" charset="0"/>
                <a:ea typeface="Arial Narrow" charset="0"/>
                <a:cs typeface="Arial Narrow" charset="0"/>
              </a:rPr>
              <a:t>Naeem</a:t>
            </a:r>
            <a:r>
              <a:rPr lang="en-AU" altLang="en-US" dirty="0" smtClean="0">
                <a:latin typeface="Arial Narrow" charset="0"/>
                <a:ea typeface="Arial Narrow" charset="0"/>
                <a:cs typeface="Arial Narrow" charset="0"/>
              </a:rPr>
              <a:t>, Nick Wong</a:t>
            </a:r>
          </a:p>
          <a:p>
            <a:pPr eaLnBrk="1" hangingPunct="1"/>
            <a:r>
              <a:rPr lang="en-AU" altLang="en-US" dirty="0" smtClean="0">
                <a:latin typeface="Arial Narrow" charset="0"/>
                <a:ea typeface="Arial Narrow" charset="0"/>
                <a:cs typeface="Arial Narrow" charset="0"/>
              </a:rPr>
              <a:t>Helpers </a:t>
            </a:r>
            <a:r>
              <a:rPr lang="mr-IN" altLang="en-US" dirty="0" smtClean="0">
                <a:latin typeface="Arial Narrow" charset="0"/>
                <a:ea typeface="Arial Narrow" charset="0"/>
                <a:cs typeface="Arial Narrow" charset="0"/>
              </a:rPr>
              <a:t>–</a:t>
            </a:r>
            <a:r>
              <a:rPr lang="en-AU" altLang="en-US" dirty="0" smtClean="0">
                <a:latin typeface="Arial Narrow" charset="0"/>
                <a:ea typeface="Arial Narrow" charset="0"/>
                <a:cs typeface="Arial Narrow" charset="0"/>
              </a:rPr>
              <a:t> Kevin </a:t>
            </a:r>
            <a:r>
              <a:rPr lang="en-AU" altLang="en-US" dirty="0" err="1" smtClean="0">
                <a:latin typeface="Arial Narrow" charset="0"/>
                <a:ea typeface="Arial Narrow" charset="0"/>
                <a:cs typeface="Arial Narrow" charset="0"/>
              </a:rPr>
              <a:t>Gillinder</a:t>
            </a:r>
            <a:r>
              <a:rPr lang="en-AU" altLang="en-US" dirty="0" smtClean="0">
                <a:latin typeface="Arial Narrow" charset="0"/>
                <a:ea typeface="Arial Narrow" charset="0"/>
                <a:cs typeface="Arial Narrow" charset="0"/>
              </a:rPr>
              <a:t>, Antony </a:t>
            </a:r>
            <a:r>
              <a:rPr lang="en-AU" altLang="en-US" dirty="0" err="1" smtClean="0">
                <a:latin typeface="Arial Narrow" charset="0"/>
                <a:ea typeface="Arial Narrow" charset="0"/>
                <a:cs typeface="Arial Narrow" charset="0"/>
              </a:rPr>
              <a:t>Kaspi</a:t>
            </a:r>
            <a:r>
              <a:rPr lang="en-AU" altLang="en-US" dirty="0" smtClean="0">
                <a:latin typeface="Arial Narrow" charset="0"/>
                <a:ea typeface="Arial Narrow" charset="0"/>
                <a:cs typeface="Arial Narrow" charset="0"/>
              </a:rPr>
              <a:t>, Graham </a:t>
            </a:r>
            <a:r>
              <a:rPr lang="en-AU" altLang="en-US" dirty="0" err="1" smtClean="0">
                <a:latin typeface="Arial Narrow" charset="0"/>
                <a:ea typeface="Arial Narrow" charset="0"/>
                <a:cs typeface="Arial Narrow" charset="0"/>
              </a:rPr>
              <a:t>Magor</a:t>
            </a:r>
            <a:r>
              <a:rPr lang="en-AU" altLang="en-US" dirty="0" smtClean="0">
                <a:latin typeface="Arial Narrow" charset="0"/>
                <a:ea typeface="Arial Narrow" charset="0"/>
                <a:cs typeface="Arial Narrow" charset="0"/>
              </a:rPr>
              <a:t>, </a:t>
            </a:r>
            <a:r>
              <a:rPr lang="en-AU" altLang="en-US" dirty="0" err="1" smtClean="0">
                <a:latin typeface="Arial Narrow" charset="0"/>
                <a:ea typeface="Arial Narrow" charset="0"/>
                <a:cs typeface="Arial Narrow" charset="0"/>
              </a:rPr>
              <a:t>Haloom</a:t>
            </a:r>
            <a:r>
              <a:rPr lang="en-AU" altLang="en-US" dirty="0" smtClean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en-AU" altLang="en-US" dirty="0" err="1" smtClean="0">
                <a:latin typeface="Arial Narrow" charset="0"/>
                <a:ea typeface="Arial Narrow" charset="0"/>
                <a:cs typeface="Arial Narrow" charset="0"/>
              </a:rPr>
              <a:t>Rafehi</a:t>
            </a:r>
            <a:r>
              <a:rPr lang="en-AU" altLang="en-US" dirty="0" smtClean="0">
                <a:latin typeface="Arial Narrow" charset="0"/>
                <a:ea typeface="Arial Narrow" charset="0"/>
                <a:cs typeface="Arial Narrow" charset="0"/>
              </a:rPr>
              <a:t>, Mark </a:t>
            </a:r>
            <a:r>
              <a:rPr lang="en-AU" altLang="en-US" dirty="0" err="1" smtClean="0">
                <a:latin typeface="Arial Narrow" charset="0"/>
                <a:ea typeface="Arial Narrow" charset="0"/>
                <a:cs typeface="Arial Narrow" charset="0"/>
              </a:rPr>
              <a:t>Ziemann</a:t>
            </a:r>
            <a:r>
              <a:rPr lang="en-AU" altLang="en-US" dirty="0" smtClean="0">
                <a:latin typeface="Arial Narrow" charset="0"/>
                <a:ea typeface="Arial Narrow" charset="0"/>
                <a:cs typeface="Arial Narrow" charset="0"/>
              </a:rPr>
              <a:t> </a:t>
            </a:r>
            <a:endParaRPr lang="en-US" altLang="en-US" dirty="0">
              <a:latin typeface="Arial Narrow" charset="0"/>
              <a:ea typeface="Arial Narrow" charset="0"/>
              <a:cs typeface="Arial Narrow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 </a:t>
            </a:r>
            <a:r>
              <a:rPr lang="mr-IN" dirty="0" smtClean="0"/>
              <a:t>–</a:t>
            </a:r>
            <a:r>
              <a:rPr lang="en-US" dirty="0" smtClean="0"/>
              <a:t> Intro to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31261"/>
            <a:ext cx="8319621" cy="2324740"/>
          </a:xfrm>
        </p:spPr>
        <p:txBody>
          <a:bodyPr/>
          <a:lstStyle/>
          <a:p>
            <a:r>
              <a:rPr lang="en-US" dirty="0" smtClean="0"/>
              <a:t>Starting out in R - Adele</a:t>
            </a:r>
          </a:p>
          <a:p>
            <a:r>
              <a:rPr lang="en-US" dirty="0" smtClean="0"/>
              <a:t>Working with data in a matrix - Adele</a:t>
            </a:r>
          </a:p>
          <a:p>
            <a:r>
              <a:rPr lang="en-US" dirty="0" smtClean="0"/>
              <a:t>Working with data in a data frame - Nick</a:t>
            </a:r>
          </a:p>
          <a:p>
            <a:r>
              <a:rPr lang="en-US" dirty="0" smtClean="0"/>
              <a:t>For loops - Haroon</a:t>
            </a:r>
          </a:p>
          <a:p>
            <a:r>
              <a:rPr lang="en-US" dirty="0" smtClean="0"/>
              <a:t>Plotting with ggplot2 - Haroon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100" y="2806700"/>
            <a:ext cx="6785182" cy="336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5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workshop works </a:t>
            </a:r>
            <a:r>
              <a:rPr lang="mr-IN" dirty="0" smtClean="0"/>
              <a:t>–</a:t>
            </a:r>
            <a:r>
              <a:rPr lang="en-US" dirty="0" smtClean="0"/>
              <a:t> signaling for help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952500" y="1892300"/>
            <a:ext cx="2463800" cy="2235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5448300" y="1892300"/>
            <a:ext cx="2463800" cy="22352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89338" y="4724400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</a:t>
            </a:r>
            <a:r>
              <a:rPr lang="en-US" smtClean="0"/>
              <a:t>need help!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985138" y="47244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am all good.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8202" y="1396484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Sticky notes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02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Docs for communication and submitting answer to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31261"/>
            <a:ext cx="8319621" cy="6102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1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Rounding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This is the start of your R journey, many others are at the same stage, share your questions. </a:t>
            </a:r>
          </a:p>
          <a:p>
            <a:r>
              <a:rPr lang="en-US" dirty="0" smtClean="0"/>
              <a:t>Encourage to attend this workshop again and others we offer. </a:t>
            </a:r>
          </a:p>
          <a:p>
            <a:pPr lvl="1"/>
            <a:r>
              <a:rPr lang="en-US" dirty="0" smtClean="0"/>
              <a:t>Advanced R</a:t>
            </a:r>
          </a:p>
          <a:p>
            <a:pPr lvl="1"/>
            <a:r>
              <a:rPr lang="en-US" dirty="0" err="1" smtClean="0"/>
              <a:t>Specialised</a:t>
            </a:r>
            <a:r>
              <a:rPr lang="en-US" dirty="0" smtClean="0"/>
              <a:t> use cases with R (</a:t>
            </a:r>
            <a:r>
              <a:rPr lang="en-US" dirty="0" err="1" smtClean="0"/>
              <a:t>eg</a:t>
            </a:r>
            <a:r>
              <a:rPr lang="en-US" dirty="0" smtClean="0"/>
              <a:t>: RNA-</a:t>
            </a:r>
            <a:r>
              <a:rPr lang="en-US" dirty="0" err="1" smtClean="0"/>
              <a:t>Seq</a:t>
            </a:r>
            <a:r>
              <a:rPr lang="en-US" smtClean="0"/>
              <a:t>)</a:t>
            </a:r>
            <a:endParaRPr lang="en-US" dirty="0" smtClean="0"/>
          </a:p>
          <a:p>
            <a:r>
              <a:rPr lang="en-US" dirty="0" smtClean="0"/>
              <a:t>MBP offer a Friday help session at Clayton @3:30pm for drop in questions. To be determined for Alfred. </a:t>
            </a:r>
            <a:r>
              <a:rPr lang="en-US" dirty="0" smtClean="0"/>
              <a:t>(or, contact </a:t>
            </a:r>
            <a:r>
              <a:rPr lang="en-US" dirty="0" smtClean="0"/>
              <a:t>Nick).</a:t>
            </a:r>
          </a:p>
          <a:p>
            <a:r>
              <a:rPr lang="en-US" dirty="0" err="1" smtClean="0"/>
              <a:t>Vamos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07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Objective(s) </a:t>
            </a:r>
            <a:r>
              <a:rPr lang="mr-IN" dirty="0" smtClean="0"/>
              <a:t>–</a:t>
            </a:r>
            <a:r>
              <a:rPr lang="en-US" dirty="0" smtClean="0"/>
              <a:t> What we hope you will get out of today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Introduction to R</a:t>
            </a:r>
          </a:p>
          <a:p>
            <a:r>
              <a:rPr lang="en-US" dirty="0" smtClean="0"/>
              <a:t>The basics of R </a:t>
            </a:r>
            <a:r>
              <a:rPr lang="mr-IN" dirty="0" smtClean="0"/>
              <a:t>–</a:t>
            </a:r>
            <a:r>
              <a:rPr lang="en-US" dirty="0" smtClean="0"/>
              <a:t> data objects</a:t>
            </a:r>
          </a:p>
          <a:p>
            <a:r>
              <a:rPr lang="en-US" dirty="0" smtClean="0"/>
              <a:t>Data plotting</a:t>
            </a:r>
          </a:p>
          <a:p>
            <a:r>
              <a:rPr lang="en-US" dirty="0" smtClean="0"/>
              <a:t>How to find more information for a specific task</a:t>
            </a:r>
          </a:p>
          <a:p>
            <a:r>
              <a:rPr lang="en-US" dirty="0" smtClean="0"/>
              <a:t>The start of the journey, a network of R learners/users around you. </a:t>
            </a:r>
          </a:p>
          <a:p>
            <a:r>
              <a:rPr lang="en-US" dirty="0" smtClean="0"/>
              <a:t>Entry into more advanced and </a:t>
            </a:r>
            <a:r>
              <a:rPr lang="en-US" dirty="0" err="1" smtClean="0"/>
              <a:t>specialised</a:t>
            </a:r>
            <a:r>
              <a:rPr lang="en-US" dirty="0" smtClean="0"/>
              <a:t> uses of R for your research.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91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R? (as opposed to Excel?)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31260"/>
            <a:ext cx="8319621" cy="4737054"/>
          </a:xfrm>
        </p:spPr>
        <p:txBody>
          <a:bodyPr/>
          <a:lstStyle/>
          <a:p>
            <a:r>
              <a:rPr lang="en-US" dirty="0" smtClean="0"/>
              <a:t>It’s free</a:t>
            </a:r>
          </a:p>
          <a:p>
            <a:r>
              <a:rPr lang="en-US" dirty="0" smtClean="0"/>
              <a:t>Reproducible analysis </a:t>
            </a:r>
          </a:p>
          <a:p>
            <a:pPr lvl="1"/>
            <a:r>
              <a:rPr lang="en-US" dirty="0" smtClean="0"/>
              <a:t>Documenting what you have done with your data.</a:t>
            </a:r>
          </a:p>
          <a:p>
            <a:pPr lvl="1"/>
            <a:r>
              <a:rPr lang="en-US" dirty="0" smtClean="0"/>
              <a:t>Come back to it days, months, years and you should know what was done. </a:t>
            </a:r>
          </a:p>
          <a:p>
            <a:r>
              <a:rPr lang="en-US" dirty="0" smtClean="0"/>
              <a:t>Low risk of inadvertent data loss/mutation. </a:t>
            </a:r>
          </a:p>
          <a:p>
            <a:pPr lvl="1"/>
            <a:r>
              <a:rPr lang="en-US" dirty="0" smtClean="0"/>
              <a:t>By design, R requires you to load your data in, what you do with the data is written in the code. </a:t>
            </a:r>
          </a:p>
          <a:p>
            <a:r>
              <a:rPr lang="en-US" dirty="0" smtClean="0"/>
              <a:t>R can handle really large datasets</a:t>
            </a:r>
          </a:p>
          <a:p>
            <a:pPr lvl="1"/>
            <a:r>
              <a:rPr lang="en-US" dirty="0" smtClean="0"/>
              <a:t>Excel is limited by 1,048,576 rows and 16,384 columns</a:t>
            </a:r>
          </a:p>
          <a:p>
            <a:r>
              <a:rPr lang="en-US" dirty="0" smtClean="0"/>
              <a:t>Collaborative</a:t>
            </a:r>
          </a:p>
          <a:p>
            <a:pPr lvl="1"/>
            <a:r>
              <a:rPr lang="en-US" dirty="0" smtClean="0"/>
              <a:t>Share your data and analysis.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53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R? (as opposed to Excel?)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06" y="1421027"/>
            <a:ext cx="4176584" cy="19564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390" y="1242541"/>
            <a:ext cx="4327610" cy="32326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06" y="3504472"/>
            <a:ext cx="4457700" cy="2599099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2959100" y="5029200"/>
            <a:ext cx="2654300" cy="203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740400" y="4804021"/>
            <a:ext cx="1992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Typo and saved 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2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R? (as opposed to Excel?)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Graphs and plotting.</a:t>
            </a:r>
          </a:p>
          <a:p>
            <a:r>
              <a:rPr lang="en-US" dirty="0" smtClean="0"/>
              <a:t>Can you plot a box and whisker plot in excel?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164944"/>
            <a:ext cx="3872470" cy="39445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090" y="2164944"/>
            <a:ext cx="3862710" cy="393929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783080" y="6506241"/>
            <a:ext cx="3360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www.r</a:t>
            </a:r>
            <a:r>
              <a:rPr lang="en-US" dirty="0"/>
              <a:t>-graph-</a:t>
            </a:r>
            <a:r>
              <a:rPr lang="en-US" dirty="0" err="1"/>
              <a:t>gallery.com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769843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get 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31260"/>
            <a:ext cx="8319621" cy="980599"/>
          </a:xfrm>
        </p:spPr>
        <p:txBody>
          <a:bodyPr/>
          <a:lstStyle/>
          <a:p>
            <a:r>
              <a:rPr lang="en-US" dirty="0" smtClean="0"/>
              <a:t>Many </a:t>
            </a:r>
            <a:r>
              <a:rPr lang="en-US" dirty="0" err="1" smtClean="0"/>
              <a:t>specialised</a:t>
            </a:r>
            <a:r>
              <a:rPr lang="en-US" dirty="0" smtClean="0"/>
              <a:t> tools/libraries for specific purposes</a:t>
            </a:r>
          </a:p>
          <a:p>
            <a:pPr lvl="1"/>
            <a:r>
              <a:rPr lang="en-US" dirty="0" smtClean="0"/>
              <a:t>Collection of functions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1859"/>
            <a:ext cx="9144000" cy="40573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45825" y="6431299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cran.r-project.org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95747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and libraries used in </a:t>
            </a:r>
            <a:r>
              <a:rPr lang="en-US" dirty="0" smtClean="0"/>
              <a:t>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31261"/>
            <a:ext cx="8319621" cy="894102"/>
          </a:xfrm>
        </p:spPr>
        <p:txBody>
          <a:bodyPr/>
          <a:lstStyle/>
          <a:p>
            <a:r>
              <a:rPr lang="en-US" dirty="0" smtClean="0"/>
              <a:t>Bioconductor, source for most bioinformatics libraries and tools for R. Home of LIMMA.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125363"/>
            <a:ext cx="5324002" cy="39462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45432" y="6370593"/>
            <a:ext cx="3198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www.bioconductor.org</a:t>
            </a:r>
            <a:r>
              <a:rPr lang="en-US" dirty="0"/>
              <a:t>/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945432" y="2816590"/>
            <a:ext cx="2983788" cy="28627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Defined rules.</a:t>
            </a:r>
          </a:p>
          <a:p>
            <a:r>
              <a:rPr lang="en-US" dirty="0"/>
              <a:t>G</a:t>
            </a:r>
            <a:r>
              <a:rPr lang="en-US" dirty="0" smtClean="0"/>
              <a:t>ood documentation.</a:t>
            </a:r>
          </a:p>
          <a:p>
            <a:r>
              <a:rPr lang="en-US" dirty="0" smtClean="0"/>
              <a:t>Worked examples.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890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and the interfaces to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31261"/>
            <a:ext cx="8319621" cy="535756"/>
          </a:xfrm>
        </p:spPr>
        <p:txBody>
          <a:bodyPr/>
          <a:lstStyle/>
          <a:p>
            <a:r>
              <a:rPr lang="en-US" smtClean="0"/>
              <a:t>R on the command line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23" y="1767017"/>
            <a:ext cx="6616437" cy="41395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22" y="1767017"/>
            <a:ext cx="6616437" cy="41395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22" y="1767017"/>
            <a:ext cx="6616437" cy="41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9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and the interfaces of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31261"/>
            <a:ext cx="8319621" cy="584840"/>
          </a:xfrm>
        </p:spPr>
        <p:txBody>
          <a:bodyPr/>
          <a:lstStyle/>
          <a:p>
            <a:r>
              <a:rPr lang="en-US" dirty="0" err="1" smtClean="0"/>
              <a:t>RStudio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RStudio</a:t>
            </a:r>
            <a:r>
              <a:rPr lang="en-US" dirty="0" smtClean="0"/>
              <a:t> Server, a graphical interface to R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1665822"/>
            <a:ext cx="6667500" cy="44385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40760" y="6354312"/>
            <a:ext cx="2685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www.rstudio.com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60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slide_2">
  <a:themeElements>
    <a:clrScheme name="Monash Black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BP-Template-Aurora" id="{C07DEEBA-9DB9-B44E-A75C-8258D8CAF5B7}" vid="{9BB01E51-548F-0243-830D-1D3096105EFA}"/>
    </a:ext>
  </a:extLst>
</a:theme>
</file>

<file path=ppt/theme/theme2.xml><?xml version="1.0" encoding="utf-8"?>
<a:theme xmlns:a="http://schemas.openxmlformats.org/drawingml/2006/main" name="1_Standard slide">
  <a:themeElements>
    <a:clrScheme name="Monash University">
      <a:dk1>
        <a:srgbClr val="000000"/>
      </a:dk1>
      <a:lt1>
        <a:srgbClr val="FFFFFF"/>
      </a:lt1>
      <a:dk2>
        <a:srgbClr val="006DAE"/>
      </a:dk2>
      <a:lt2>
        <a:srgbClr val="CCCCCC"/>
      </a:lt2>
      <a:accent1>
        <a:srgbClr val="FF002B"/>
      </a:accent1>
      <a:accent2>
        <a:srgbClr val="FC622E"/>
      </a:accent2>
      <a:accent3>
        <a:srgbClr val="829356"/>
      </a:accent3>
      <a:accent4>
        <a:srgbClr val="00AC3E"/>
      </a:accent4>
      <a:accent5>
        <a:srgbClr val="009FDA"/>
      </a:accent5>
      <a:accent6>
        <a:srgbClr val="8177E7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BP-Template-Aurora" id="{C07DEEBA-9DB9-B44E-A75C-8258D8CAF5B7}" vid="{6C5B4ADD-9EC1-D348-8D5B-7DE67CF0177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1539</TotalTime>
  <Words>457</Words>
  <Application>Microsoft Macintosh PowerPoint</Application>
  <PresentationFormat>On-screen Show (4:3)</PresentationFormat>
  <Paragraphs>61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 Narrow</vt:lpstr>
      <vt:lpstr>Calibri</vt:lpstr>
      <vt:lpstr>Wingdings</vt:lpstr>
      <vt:lpstr>Arial</vt:lpstr>
      <vt:lpstr>Title slide_2</vt:lpstr>
      <vt:lpstr>1_Standard slide</vt:lpstr>
      <vt:lpstr>Introducing R </vt:lpstr>
      <vt:lpstr>Today’s Objective(s) – What we hope you will get out of today</vt:lpstr>
      <vt:lpstr>Why R? (as opposed to Excel?)</vt:lpstr>
      <vt:lpstr>Why R? (as opposed to Excel?)</vt:lpstr>
      <vt:lpstr>Why R? (as opposed to Excel?)</vt:lpstr>
      <vt:lpstr>How to get R?</vt:lpstr>
      <vt:lpstr>Tools and libraries used in R?</vt:lpstr>
      <vt:lpstr>R and the interfaces to R</vt:lpstr>
      <vt:lpstr>R and the interfaces of R</vt:lpstr>
      <vt:lpstr>Today – Intro to R</vt:lpstr>
      <vt:lpstr>How the workshop works – signaling for help</vt:lpstr>
      <vt:lpstr>Google Docs for communication and submitting answer to challenges</vt:lpstr>
      <vt:lpstr>Rounding up</vt:lpstr>
    </vt:vector>
  </TitlesOfParts>
  <Company>Monash University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PAGE (30pt Arial Narrow)</dc:title>
  <dc:creator>Microsoft Office User</dc:creator>
  <cp:lastModifiedBy>Nick Wong</cp:lastModifiedBy>
  <cp:revision>140</cp:revision>
  <cp:lastPrinted>2017-10-05T23:05:43Z</cp:lastPrinted>
  <dcterms:created xsi:type="dcterms:W3CDTF">2015-12-11T00:28:24Z</dcterms:created>
  <dcterms:modified xsi:type="dcterms:W3CDTF">2017-10-05T23:18:39Z</dcterms:modified>
</cp:coreProperties>
</file>